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6" r:id="rId14"/>
    <p:sldId id="26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D6576A-D038-4954-AC13-3CFC9264E61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4B93E8E-AC49-4F1D-AA68-77E7144DF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jrmltu3" TargetMode="External"/><Relationship Id="rId2" Type="http://schemas.openxmlformats.org/officeDocument/2006/relationships/hyperlink" Target="http://tinyurl.com/jlru24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gt833l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zzzv3o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kOHBpqizU" TargetMode="External"/><Relationship Id="rId2" Type="http://schemas.openxmlformats.org/officeDocument/2006/relationships/hyperlink" Target="https://youtu.be/aem3JahbXf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websites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this site any good or is it just crap? </a:t>
            </a:r>
            <a:endParaRPr lang="en-US" dirty="0"/>
          </a:p>
        </p:txBody>
      </p:sp>
      <p:pic>
        <p:nvPicPr>
          <p:cNvPr id="1026" name="Picture 2" descr="Image result for abraham lincoln internet quote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4" y="3200400"/>
            <a:ext cx="444241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618182" cy="6477000"/>
          </a:xfrm>
        </p:spPr>
      </p:pic>
    </p:spTree>
    <p:extLst>
      <p:ext uri="{BB962C8B-B14F-4D97-AF65-F5344CB8AC3E}">
        <p14:creationId xmlns:p14="http://schemas.microsoft.com/office/powerpoint/2010/main" val="28735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" y="1143000"/>
            <a:ext cx="2350005" cy="365601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66800"/>
            <a:ext cx="2908412" cy="3616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45" y="1371600"/>
            <a:ext cx="3119414" cy="32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Helpful websites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dirty="0" smtClean="0">
                <a:hlinkClick r:id="rId2"/>
              </a:rPr>
              <a:t>Teaching Digital Literacy &amp; Combatting Fake News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How to Evaluate Information (with Checklist)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>
                <a:hlinkClick r:id="rId4"/>
              </a:rPr>
              <a:t>How to Spot Fake News/Propaganda (Lesson Plan)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54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savvy are your students?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7 </a:t>
            </a:r>
            <a:r>
              <a:rPr lang="en-US" dirty="0"/>
              <a:t>Fake Web Sites to Really </a:t>
            </a:r>
            <a:r>
              <a:rPr lang="en-US" dirty="0" smtClean="0"/>
              <a:t>Test </a:t>
            </a:r>
            <a:r>
              <a:rPr lang="en-US" dirty="0"/>
              <a:t>Their Evaluation Skills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algn="ctr"/>
            <a:r>
              <a:rPr lang="en-US" dirty="0" smtClean="0">
                <a:hlinkClick r:id="rId2"/>
              </a:rPr>
              <a:t>Websites to test evaluation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bibliography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Kirschenbaum, Michele.  "Evaluating a News Article."  </a:t>
            </a:r>
            <a:r>
              <a:rPr lang="en-US" dirty="0" err="1"/>
              <a:t>EasyBib</a:t>
            </a:r>
            <a:r>
              <a:rPr lang="en-US" dirty="0"/>
              <a:t> (2016).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Kapoun</a:t>
            </a:r>
            <a:r>
              <a:rPr lang="en-US" dirty="0"/>
              <a:t>, Jim.  "Teaching undergrads WEB evaluation:  A guide for library instruction." C&amp;RL News (July/August 1998): 522-523.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 video clips: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</a:t>
            </a:r>
          </a:p>
          <a:p>
            <a:endParaRPr lang="en-US" dirty="0"/>
          </a:p>
          <a:p>
            <a:r>
              <a:rPr lang="en-US" dirty="0" smtClean="0"/>
              <a:t>				</a:t>
            </a:r>
            <a:r>
              <a:rPr lang="en-US" dirty="0" smtClean="0">
                <a:hlinkClick r:id="rId2"/>
              </a:rPr>
              <a:t>Evaluating Websites 1:57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>
                <a:hlinkClick r:id="rId2"/>
              </a:rPr>
              <a:t>Evaluating Websites with Mrs. Thompson 3:01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hlinkClick r:id="rId3"/>
              </a:rPr>
              <a:t>Evaluating Websites with the 5 </a:t>
            </a:r>
            <a:r>
              <a:rPr lang="en-US" dirty="0" err="1" smtClean="0">
                <a:hlinkClick r:id="rId3"/>
              </a:rPr>
              <a:t>Ws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Anyone</a:t>
            </a:r>
            <a:r>
              <a:rPr lang="en-US" sz="2800" dirty="0" smtClean="0">
                <a:solidFill>
                  <a:srgbClr val="FF0000"/>
                </a:solidFill>
              </a:rPr>
              <a:t> can post </a:t>
            </a:r>
            <a:r>
              <a:rPr lang="en-US" sz="2800" u="sng" dirty="0" smtClean="0">
                <a:solidFill>
                  <a:srgbClr val="FF0000"/>
                </a:solidFill>
              </a:rPr>
              <a:t>anything</a:t>
            </a:r>
            <a:r>
              <a:rPr lang="en-US" sz="2800" dirty="0" smtClean="0">
                <a:solidFill>
                  <a:srgbClr val="FF0000"/>
                </a:solidFill>
              </a:rPr>
              <a:t> on the Internet…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Without it ever being fact-checked or edited!</a:t>
            </a:r>
          </a:p>
          <a:p>
            <a:endParaRPr lang="en-US" dirty="0" smtClean="0"/>
          </a:p>
          <a:p>
            <a:pPr algn="ctr"/>
            <a:r>
              <a:rPr lang="en-US" sz="2000" i="1" dirty="0" smtClean="0"/>
              <a:t>How do I know if the site is worth using? </a:t>
            </a:r>
          </a:p>
          <a:p>
            <a:pPr algn="ctr"/>
            <a:r>
              <a:rPr lang="en-US" sz="2000" i="1" dirty="0" smtClean="0"/>
              <a:t>--or—</a:t>
            </a:r>
          </a:p>
          <a:p>
            <a:pPr algn="ctr"/>
            <a:r>
              <a:rPr lang="en-US" sz="2000" i="1" dirty="0" smtClean="0"/>
              <a:t>Am I wasting my time?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There are a few things you should take into consideration to help you decide…</a:t>
            </a:r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96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.  </a:t>
            </a:r>
            <a:r>
              <a:rPr lang="en-US" b="1" dirty="0" smtClean="0"/>
              <a:t>Professionalism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Does the site look professional?</a:t>
            </a:r>
          </a:p>
          <a:p>
            <a:endParaRPr lang="en-US" dirty="0" smtClean="0"/>
          </a:p>
          <a:p>
            <a:r>
              <a:rPr lang="en-US" dirty="0" smtClean="0"/>
              <a:t>Does the language sound serious &amp; credible?</a:t>
            </a:r>
          </a:p>
          <a:p>
            <a:endParaRPr lang="en-US" dirty="0" smtClean="0"/>
          </a:p>
          <a:p>
            <a:r>
              <a:rPr lang="en-US" dirty="0" smtClean="0"/>
              <a:t>Does the site use correct grammar &amp; spelling?</a:t>
            </a:r>
          </a:p>
          <a:p>
            <a:endParaRPr lang="en-US" dirty="0"/>
          </a:p>
          <a:p>
            <a:r>
              <a:rPr lang="en-US" dirty="0"/>
              <a:t>Is there a balance of text &amp; images? </a:t>
            </a:r>
            <a:r>
              <a:rPr lang="en-US" dirty="0" smtClean="0"/>
              <a:t>(instead of being </a:t>
            </a:r>
            <a:r>
              <a:rPr lang="en-US" dirty="0"/>
              <a:t>mostly images) </a:t>
            </a:r>
          </a:p>
          <a:p>
            <a:endParaRPr lang="en-US" dirty="0" smtClean="0"/>
          </a:p>
          <a:p>
            <a:r>
              <a:rPr lang="en-US" dirty="0" smtClean="0"/>
              <a:t>If the site doesn’t look credible, odds are it isn’t.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.  </a:t>
            </a:r>
            <a:r>
              <a:rPr lang="en-US" b="1" dirty="0" smtClean="0"/>
              <a:t>Authority/expertise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i="1" dirty="0" smtClean="0">
                <a:solidFill>
                  <a:srgbClr val="FF0000"/>
                </a:solidFill>
              </a:rPr>
              <a:t>Does this person even know what they’re talking about?*</a:t>
            </a:r>
          </a:p>
          <a:p>
            <a:endParaRPr lang="en-US" dirty="0"/>
          </a:p>
          <a:p>
            <a:r>
              <a:rPr lang="en-US" dirty="0" smtClean="0"/>
              <a:t>"</a:t>
            </a:r>
            <a:r>
              <a:rPr lang="en-US" u="sng" dirty="0"/>
              <a:t>About </a:t>
            </a:r>
            <a:r>
              <a:rPr lang="en-US" u="sng" dirty="0" smtClean="0"/>
              <a:t>us” Section-</a:t>
            </a:r>
            <a:r>
              <a:rPr lang="en-US" dirty="0" smtClean="0"/>
              <a:t>-</a:t>
            </a:r>
            <a:r>
              <a:rPr lang="en-US" dirty="0"/>
              <a:t>Information given about the author:  Name &amp; Contact Info? Background? Qualifications/Credentials? Awards?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Think </a:t>
            </a:r>
            <a:r>
              <a:rPr lang="en-US" dirty="0"/>
              <a:t>about </a:t>
            </a:r>
            <a:r>
              <a:rPr lang="en-US" i="1" dirty="0"/>
              <a:t>accountability, validity, legitimacy, reliability, reputation</a:t>
            </a:r>
            <a:r>
              <a:rPr lang="en-US" dirty="0"/>
              <a:t>, etc.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Preferred domain</a:t>
            </a:r>
            <a:r>
              <a:rPr lang="en-US" dirty="0" smtClean="0"/>
              <a:t>—Look at the </a:t>
            </a:r>
            <a:r>
              <a:rPr lang="en-US" dirty="0" err="1" smtClean="0"/>
              <a:t>url</a:t>
            </a:r>
            <a:r>
              <a:rPr lang="en-US" dirty="0" smtClean="0"/>
              <a:t>.  Is </a:t>
            </a:r>
            <a:r>
              <a:rPr lang="en-US" dirty="0"/>
              <a:t>it a .</a:t>
            </a:r>
            <a:r>
              <a:rPr lang="en-US" dirty="0" err="1"/>
              <a:t>gov</a:t>
            </a:r>
            <a:r>
              <a:rPr lang="en-US" dirty="0"/>
              <a:t>, .</a:t>
            </a:r>
            <a:r>
              <a:rPr lang="en-US" dirty="0" err="1"/>
              <a:t>edu</a:t>
            </a:r>
            <a:r>
              <a:rPr lang="en-US" dirty="0"/>
              <a:t>, or .org-hosted site?    (*.com isn't always </a:t>
            </a:r>
            <a:r>
              <a:rPr lang="en-US" dirty="0" smtClean="0"/>
              <a:t>bad…If it’s a .com.co, be suspicious.)</a:t>
            </a:r>
          </a:p>
          <a:p>
            <a:endParaRPr lang="en-US" dirty="0" smtClean="0"/>
          </a:p>
          <a:p>
            <a:r>
              <a:rPr lang="en-US" u="sng" dirty="0" smtClean="0"/>
              <a:t>Look for quotes</a:t>
            </a:r>
            <a:r>
              <a:rPr lang="en-US" dirty="0" smtClean="0"/>
              <a:t>—Who is quoted? Is that person an expert? Do they at least know what they’re talking about?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368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 </a:t>
            </a:r>
            <a:r>
              <a:rPr lang="en-US" b="1" dirty="0" smtClean="0"/>
              <a:t>Accuracy/integrity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the site written for informational/educational purposes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there valuable links to other sites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/>
              <a:t>Is there a Bibliography/Works Cited so you can check (cross-reference) the information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the page contain primary source material (original </a:t>
            </a:r>
            <a:r>
              <a:rPr lang="en-US" dirty="0" smtClean="0"/>
              <a:t>sources, first hand accounts, of </a:t>
            </a:r>
            <a:r>
              <a:rPr lang="en-US" dirty="0"/>
              <a:t>information</a:t>
            </a:r>
            <a:r>
              <a:rPr lang="en-US" dirty="0" smtClean="0"/>
              <a:t>)?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3106168" cy="25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b="1" dirty="0" smtClean="0"/>
              <a:t>relevance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the info fit your purpose?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the title clearly match the contents?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there valuable links to other sites?  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Do </a:t>
            </a:r>
            <a:r>
              <a:rPr lang="en-US" dirty="0"/>
              <a:t>those links make sense &amp; match the contents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Is the story completely outrageous? Some “news” sites are simply satire (humor, irony, exaggeration, ridicule, mockery, sarcasm) &amp; should be seen as such.  They are fun, but not academic.  (Examples: The Onion, The </a:t>
            </a:r>
            <a:r>
              <a:rPr lang="en-US" dirty="0" err="1" smtClean="0"/>
              <a:t>Borowitz</a:t>
            </a:r>
            <a:r>
              <a:rPr lang="en-US" dirty="0" smtClean="0"/>
              <a:t> Report 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0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b="1" dirty="0" smtClean="0"/>
              <a:t>Currency/timeliness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was the site created? Is it current? When was it last updated?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the links work? (Should be few or no dead links.)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the links up-to-date? (This goes hand-in-hand with someone updating it.)</a:t>
            </a:r>
          </a:p>
        </p:txBody>
      </p:sp>
    </p:spTree>
    <p:extLst>
      <p:ext uri="{BB962C8B-B14F-4D97-AF65-F5344CB8AC3E}">
        <p14:creationId xmlns:p14="http://schemas.microsoft.com/office/powerpoint/2010/main" val="12351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6. </a:t>
            </a:r>
            <a:r>
              <a:rPr lang="en-US" b="1" dirty="0" smtClean="0"/>
              <a:t>Point of view/objectivity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520940" cy="43857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Balanced </a:t>
            </a:r>
            <a:r>
              <a:rPr lang="en-US" dirty="0"/>
              <a:t>Viewpoint--Provides </a:t>
            </a:r>
            <a:r>
              <a:rPr lang="en-US" i="1" dirty="0"/>
              <a:t>both</a:t>
            </a:r>
            <a:r>
              <a:rPr lang="en-US" dirty="0"/>
              <a:t> points of view (Info not  </a:t>
            </a:r>
            <a:r>
              <a:rPr lang="en-US" dirty="0" smtClean="0"/>
              <a:t>biased </a:t>
            </a:r>
            <a:r>
              <a:rPr lang="en-US" dirty="0"/>
              <a:t>or </a:t>
            </a:r>
            <a:r>
              <a:rPr lang="en-US" dirty="0" smtClean="0"/>
              <a:t>slanted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r>
              <a:rPr lang="en-US" dirty="0" smtClean="0"/>
              <a:t>Site </a:t>
            </a:r>
            <a:r>
              <a:rPr lang="en-US" dirty="0"/>
              <a:t>should contain </a:t>
            </a:r>
            <a:r>
              <a:rPr lang="en-US" i="1" dirty="0"/>
              <a:t>more facts that opinion</a:t>
            </a:r>
            <a:r>
              <a:rPr lang="en-US" dirty="0"/>
              <a:t>. </a:t>
            </a:r>
            <a:r>
              <a:rPr lang="en-US" dirty="0" smtClean="0"/>
              <a:t>If </a:t>
            </a:r>
            <a:r>
              <a:rPr lang="en-US" dirty="0"/>
              <a:t>opinions are given, they should be in a non-inflammatory, respectful way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Purpose </a:t>
            </a:r>
            <a:r>
              <a:rPr lang="en-US" dirty="0"/>
              <a:t>of site is to inform rather than to persuade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Limited </a:t>
            </a:r>
            <a:r>
              <a:rPr lang="en-US" dirty="0"/>
              <a:t>advertising--Make sure the page isn't just trying to sell you something. 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*Diversify your sources—One way to make sure you are objective is to look at more than one news source. 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1341</TotalTime>
  <Words>391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Evaluating websites</vt:lpstr>
      <vt:lpstr>Short video clips:</vt:lpstr>
      <vt:lpstr>PowerPoint Presentation</vt:lpstr>
      <vt:lpstr>1.  Professionalism</vt:lpstr>
      <vt:lpstr>2.  Authority/expertise</vt:lpstr>
      <vt:lpstr>3.  Accuracy/integrity</vt:lpstr>
      <vt:lpstr>4. relevance</vt:lpstr>
      <vt:lpstr>5. Currency/timeliness</vt:lpstr>
      <vt:lpstr>6. Point of view/objectivity</vt:lpstr>
      <vt:lpstr>PowerPoint Presentation</vt:lpstr>
      <vt:lpstr>PowerPoint Presentation</vt:lpstr>
      <vt:lpstr>Helpful websites</vt:lpstr>
      <vt:lpstr>How savvy are your students?</vt:lpstr>
      <vt:lpstr>bibliography</vt:lpstr>
    </vt:vector>
  </TitlesOfParts>
  <Company>SCSB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kristiejennings</dc:creator>
  <cp:lastModifiedBy>kristiejennings</cp:lastModifiedBy>
  <cp:revision>58</cp:revision>
  <cp:lastPrinted>2017-03-16T21:04:51Z</cp:lastPrinted>
  <dcterms:created xsi:type="dcterms:W3CDTF">2017-03-16T15:19:31Z</dcterms:created>
  <dcterms:modified xsi:type="dcterms:W3CDTF">2017-03-21T19:40:16Z</dcterms:modified>
</cp:coreProperties>
</file>